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F40B4BD-3915-44B4-9F06-D078910CA0AC}" type="datetimeFigureOut">
              <a:rPr lang="ar-IQ" smtClean="0"/>
              <a:t>04/04/1440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529340-6BB2-4E9C-A090-70F9D1D4D22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596336" cy="1412728"/>
          </a:xfrm>
        </p:spPr>
        <p:txBody>
          <a:bodyPr/>
          <a:lstStyle/>
          <a:p>
            <a:pPr algn="ctr"/>
            <a:r>
              <a:rPr lang="ar-SA" sz="5400" dirty="0" smtClean="0"/>
              <a:t>محاضرات في المنتخب من </a:t>
            </a:r>
            <a:r>
              <a:rPr lang="ar-SA" sz="5400" dirty="0" err="1" smtClean="0"/>
              <a:t>الادب</a:t>
            </a:r>
            <a:r>
              <a:rPr lang="ar-SA" sz="5400" dirty="0" smtClean="0"/>
              <a:t> </a:t>
            </a:r>
            <a:endParaRPr lang="ar-IQ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771800" y="5445224"/>
            <a:ext cx="4538714" cy="1101248"/>
          </a:xfrm>
        </p:spPr>
        <p:txBody>
          <a:bodyPr>
            <a:normAutofit/>
          </a:bodyPr>
          <a:lstStyle/>
          <a:p>
            <a:pPr algn="ctr"/>
            <a:r>
              <a:rPr lang="ar-SA" sz="2800" dirty="0" err="1" smtClean="0"/>
              <a:t>اعداد</a:t>
            </a:r>
            <a:r>
              <a:rPr lang="ar-SA" sz="2800" dirty="0" smtClean="0"/>
              <a:t> </a:t>
            </a:r>
          </a:p>
          <a:p>
            <a:pPr algn="ctr"/>
            <a:r>
              <a:rPr lang="ar-SA" sz="2800" dirty="0" err="1" smtClean="0"/>
              <a:t>أ.د</a:t>
            </a:r>
            <a:r>
              <a:rPr lang="ar-SA" sz="2800" dirty="0" smtClean="0"/>
              <a:t> </a:t>
            </a:r>
            <a:r>
              <a:rPr lang="ar-SA" sz="2800" dirty="0" err="1" smtClean="0"/>
              <a:t>اسماء</a:t>
            </a:r>
            <a:r>
              <a:rPr lang="ar-SA" sz="2800" dirty="0" smtClean="0"/>
              <a:t> كاظم فندي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0810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b="1" dirty="0" smtClean="0"/>
              <a:t>النصوص المنْتَخَبة من كتب </a:t>
            </a:r>
            <a:r>
              <a:rPr lang="ar-IQ" b="1" dirty="0" err="1" smtClean="0"/>
              <a:t>الادب</a:t>
            </a:r>
            <a:r>
              <a:rPr lang="ar-IQ" b="1" dirty="0" smtClean="0"/>
              <a:t> وصلتها بفروع اللغة العربية :</a:t>
            </a:r>
          </a:p>
          <a:p>
            <a:pPr marL="0" indent="0" algn="just">
              <a:buNone/>
            </a:pPr>
            <a:r>
              <a:rPr lang="ar-IQ" dirty="0" smtClean="0"/>
              <a:t>تعد الصلة بين </a:t>
            </a:r>
            <a:r>
              <a:rPr lang="ar-IQ" dirty="0" err="1" smtClean="0"/>
              <a:t>الادب</a:t>
            </a:r>
            <a:r>
              <a:rPr lang="ar-IQ" dirty="0" smtClean="0"/>
              <a:t> وبقية فروع اللغة العربية صلة قوية المسد ، وثيقة العرى ، كالصلة بين الروح والجسد ، لان اللغة العربية كلها وحدة متماسكة الجوانب ، وظيفتها </a:t>
            </a:r>
            <a:r>
              <a:rPr lang="ar-IQ" dirty="0" err="1" smtClean="0"/>
              <a:t>الاساسية</a:t>
            </a:r>
            <a:r>
              <a:rPr lang="ar-IQ" dirty="0" smtClean="0"/>
              <a:t> التحصيل والتعبير ، تتعاون فروعها جميعاً وتترابط </a:t>
            </a:r>
            <a:r>
              <a:rPr lang="ar-IQ" dirty="0" err="1" smtClean="0"/>
              <a:t>لاجل</a:t>
            </a:r>
            <a:r>
              <a:rPr lang="ar-IQ" dirty="0" smtClean="0"/>
              <a:t> استخدام اللغة استخداماً سليماً بقصد الفهم </a:t>
            </a:r>
            <a:r>
              <a:rPr lang="ar-IQ" dirty="0" err="1" smtClean="0"/>
              <a:t>والافهام</a:t>
            </a:r>
            <a:r>
              <a:rPr lang="ar-IQ" dirty="0" smtClean="0"/>
              <a:t> ، وما المواد المختلفة التي تنقسم </a:t>
            </a:r>
            <a:r>
              <a:rPr lang="ar-IQ" dirty="0" err="1" smtClean="0"/>
              <a:t>اليها</a:t>
            </a:r>
            <a:r>
              <a:rPr lang="ar-IQ" dirty="0" smtClean="0"/>
              <a:t> اللغة العربية </a:t>
            </a:r>
            <a:r>
              <a:rPr lang="ar-IQ" dirty="0" err="1" smtClean="0"/>
              <a:t>الا</a:t>
            </a:r>
            <a:r>
              <a:rPr lang="ar-IQ" dirty="0" smtClean="0"/>
              <a:t> روافد تصب في نهر </a:t>
            </a:r>
            <a:r>
              <a:rPr lang="ar-IQ" dirty="0" err="1" smtClean="0"/>
              <a:t>الادب</a:t>
            </a:r>
            <a:r>
              <a:rPr lang="ar-IQ" dirty="0" smtClean="0"/>
              <a:t> الكبير . </a:t>
            </a:r>
          </a:p>
          <a:p>
            <a:pPr marL="0" indent="0" algn="just">
              <a:buNone/>
            </a:pPr>
            <a:r>
              <a:rPr lang="ar-IQ" dirty="0" smtClean="0"/>
              <a:t>ان تقسيم اللغة العربية على هذه الفروع هو تقسيم صناعي قصد به تنسيق العمل في المحيط الدراسي العام ، وتحديد المدة الزمنية التي ينبغي ان ينالها كل فرع على وجه التقريب لنصل في نهاية </a:t>
            </a:r>
            <a:r>
              <a:rPr lang="ar-IQ" dirty="0" err="1" smtClean="0"/>
              <a:t>الامر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غايتنا العامة في تدريسها ، وهي غاية تنحصر في تمكين المتعلم من السيطرة على هذه </a:t>
            </a:r>
            <a:r>
              <a:rPr lang="ar-IQ" dirty="0" err="1" smtClean="0"/>
              <a:t>الاداة</a:t>
            </a:r>
            <a:r>
              <a:rPr lang="ar-IQ" dirty="0" smtClean="0"/>
              <a:t> التعبيرية المهمة ، بحيث يحسن استخدامها في تعبيره ، واستخدامها في فهمه . فتحت هذين الغرضين </a:t>
            </a:r>
            <a:r>
              <a:rPr lang="ar-IQ" dirty="0" err="1" smtClean="0"/>
              <a:t>الاساسيين</a:t>
            </a:r>
            <a:r>
              <a:rPr lang="ar-IQ" dirty="0" smtClean="0"/>
              <a:t> (التعبير والفهم) تندرج الغاية من تدريسنا فروع اللغة العربية كلها .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655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وقديماً ادرك السابقون </a:t>
            </a:r>
            <a:r>
              <a:rPr lang="ar-IQ" dirty="0" err="1" smtClean="0"/>
              <a:t>الاولون</a:t>
            </a:r>
            <a:r>
              <a:rPr lang="ar-IQ" dirty="0" smtClean="0"/>
              <a:t> من علماء اللغة </a:t>
            </a:r>
            <a:r>
              <a:rPr lang="ar-IQ" dirty="0" err="1" smtClean="0"/>
              <a:t>والادب</a:t>
            </a:r>
            <a:r>
              <a:rPr lang="ar-IQ" dirty="0" smtClean="0"/>
              <a:t> ما بين فروع اللغة العربية من روابط وثيقة فمزجوا بينها وخلطوا بعضها ببعض في مؤلفاتهم ومصنفاتهم ، واتخذوا النصوص </a:t>
            </a:r>
            <a:r>
              <a:rPr lang="ar-IQ" dirty="0" err="1" smtClean="0"/>
              <a:t>الادبية</a:t>
            </a:r>
            <a:r>
              <a:rPr lang="ar-IQ" dirty="0" smtClean="0"/>
              <a:t> التي يختارونها مركزاً </a:t>
            </a:r>
            <a:r>
              <a:rPr lang="ar-IQ" dirty="0" err="1" smtClean="0"/>
              <a:t>واساساً</a:t>
            </a:r>
            <a:r>
              <a:rPr lang="ar-IQ" dirty="0" smtClean="0"/>
              <a:t> تتجمع حوله </a:t>
            </a:r>
            <a:r>
              <a:rPr lang="ar-IQ" dirty="0" err="1" smtClean="0"/>
              <a:t>انواع</a:t>
            </a:r>
            <a:r>
              <a:rPr lang="ar-IQ" dirty="0" smtClean="0"/>
              <a:t> البحوث اللغوية المختلفة ، كتفسير مفردات النص وشرح عباراته ، وتوضيح ما اشتمل عليه من الصور البلاغية والمسائل النحوية مع التحدث عن حياة الشاعر أو الكاتب صاحب النص ، وما قد يكون له من ميزات ومآثر على اللغة </a:t>
            </a:r>
            <a:r>
              <a:rPr lang="ar-IQ" dirty="0" err="1" smtClean="0"/>
              <a:t>وادابها</a:t>
            </a:r>
            <a:r>
              <a:rPr lang="ar-IQ" dirty="0" smtClean="0"/>
              <a:t> ومدى تأثره بغيره وتأثيره في سواه ، وذكر الظروف أو المناسبات التي قيل فيها النص . </a:t>
            </a:r>
          </a:p>
          <a:p>
            <a:pPr marL="0" indent="0" algn="just">
              <a:buNone/>
            </a:pPr>
            <a:r>
              <a:rPr lang="ar-IQ" dirty="0" smtClean="0"/>
              <a:t>ومن القدامى الذين سلكوا هذا المسلك في تأليفهم الجاحظ في كتابه البيان والتبيين ، </a:t>
            </a:r>
            <a:r>
              <a:rPr lang="ar-IQ" dirty="0" err="1" smtClean="0"/>
              <a:t>اذ</a:t>
            </a:r>
            <a:r>
              <a:rPr lang="ar-IQ" dirty="0" smtClean="0"/>
              <a:t> نلمح فيه </a:t>
            </a:r>
            <a:r>
              <a:rPr lang="ar-IQ" dirty="0" err="1" smtClean="0"/>
              <a:t>الواناً</a:t>
            </a:r>
            <a:r>
              <a:rPr lang="ar-IQ" dirty="0" smtClean="0"/>
              <a:t> من </a:t>
            </a:r>
            <a:r>
              <a:rPr lang="ar-IQ" dirty="0" err="1" smtClean="0"/>
              <a:t>الاخبار</a:t>
            </a:r>
            <a:r>
              <a:rPr lang="ar-IQ" dirty="0" smtClean="0"/>
              <a:t> </a:t>
            </a:r>
            <a:r>
              <a:rPr lang="ar-IQ" dirty="0" err="1" smtClean="0"/>
              <a:t>والاشعار</a:t>
            </a:r>
            <a:r>
              <a:rPr lang="ar-IQ" dirty="0" smtClean="0"/>
              <a:t> والخطب والنوادر مع ملاحظات نقدية وبلاغية ، ونجد في كتاب الكامل للمبرد شعراً ونثراً ولغة وصرفاً ونحواً وتاريخاً وبلاغة .وكذلك الحال في كتاب </a:t>
            </a:r>
            <a:r>
              <a:rPr lang="ar-IQ" dirty="0" err="1" smtClean="0"/>
              <a:t>الامالي</a:t>
            </a:r>
            <a:r>
              <a:rPr lang="ar-IQ" dirty="0" smtClean="0"/>
              <a:t> لابي علي القالي ، وكتاب </a:t>
            </a:r>
            <a:r>
              <a:rPr lang="ar-IQ" dirty="0" err="1" smtClean="0"/>
              <a:t>الاغاني</a:t>
            </a:r>
            <a:r>
              <a:rPr lang="ar-IQ" dirty="0" smtClean="0"/>
              <a:t> لابي فرج </a:t>
            </a:r>
            <a:r>
              <a:rPr lang="ar-IQ" dirty="0" err="1" smtClean="0"/>
              <a:t>الاصفهاني</a:t>
            </a:r>
            <a:r>
              <a:rPr lang="ar-IQ" dirty="0" smtClean="0"/>
              <a:t>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64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ومن المحدثين الذين سلكوا هذا المسلك في تأليفهم الشيخ حسين </a:t>
            </a:r>
            <a:r>
              <a:rPr lang="ar-IQ" dirty="0" err="1" smtClean="0"/>
              <a:t>المرصفي</a:t>
            </a:r>
            <a:r>
              <a:rPr lang="ar-IQ" dirty="0" smtClean="0"/>
              <a:t> صاحب (بغية </a:t>
            </a:r>
            <a:r>
              <a:rPr lang="ar-IQ" dirty="0" err="1" smtClean="0"/>
              <a:t>الامل</a:t>
            </a:r>
            <a:r>
              <a:rPr lang="ar-IQ" dirty="0" smtClean="0"/>
              <a:t> ، والوسيلة </a:t>
            </a:r>
            <a:r>
              <a:rPr lang="ar-IQ" dirty="0" err="1" smtClean="0"/>
              <a:t>الادبية</a:t>
            </a:r>
            <a:r>
              <a:rPr lang="ar-IQ" dirty="0" smtClean="0"/>
              <a:t>) ، والشيخ حمزة فتح الله صاحب (المواهب </a:t>
            </a:r>
            <a:r>
              <a:rPr lang="ar-IQ" dirty="0" err="1" smtClean="0"/>
              <a:t>الفتحية</a:t>
            </a:r>
            <a:r>
              <a:rPr lang="ar-IQ" dirty="0" smtClean="0"/>
              <a:t>) . </a:t>
            </a:r>
          </a:p>
          <a:p>
            <a:pPr marL="0" indent="0" algn="just">
              <a:buNone/>
            </a:pPr>
            <a:r>
              <a:rPr lang="ar-IQ" dirty="0" smtClean="0"/>
              <a:t>	لقد نظر علماء التربية في مستهل القرن العشرين </a:t>
            </a:r>
            <a:r>
              <a:rPr lang="ar-IQ" dirty="0" err="1" smtClean="0"/>
              <a:t>الى</a:t>
            </a:r>
            <a:r>
              <a:rPr lang="ar-IQ" dirty="0" smtClean="0"/>
              <a:t> هذه الصلة الوثيقة بين فروع اللغة العربية نظرة تقدير واهتمام فنادوا باتباعها في التدريس لان لها </a:t>
            </a:r>
            <a:r>
              <a:rPr lang="ar-IQ" dirty="0" err="1" smtClean="0"/>
              <a:t>اثاراً</a:t>
            </a:r>
            <a:r>
              <a:rPr lang="ar-IQ" dirty="0" smtClean="0"/>
              <a:t> مرموقة في نجاح العملية التعليمية بصفة عامة . ووضعوا لذلك مبدأ تربوياً حديثاً اطلقوا عليه مبدأ (ربط مواد الدراسة).  وهناك من اطلق عليه طريقة الوحدة أو (</a:t>
            </a:r>
            <a:r>
              <a:rPr lang="ar-IQ" dirty="0" err="1" smtClean="0"/>
              <a:t>الاسلوب</a:t>
            </a:r>
            <a:r>
              <a:rPr lang="ar-IQ" dirty="0" smtClean="0"/>
              <a:t> التكاملي) .  هذا </a:t>
            </a:r>
            <a:r>
              <a:rPr lang="ar-IQ" dirty="0" err="1" smtClean="0"/>
              <a:t>الاسلوب</a:t>
            </a:r>
            <a:r>
              <a:rPr lang="ar-IQ" dirty="0" smtClean="0"/>
              <a:t> الذي لا يعترف بتخصيص حصص معينة </a:t>
            </a:r>
            <a:r>
              <a:rPr lang="ar-IQ" dirty="0" err="1" smtClean="0"/>
              <a:t>لاي</a:t>
            </a:r>
            <a:r>
              <a:rPr lang="ar-IQ" dirty="0" smtClean="0"/>
              <a:t> نوع من </a:t>
            </a:r>
            <a:r>
              <a:rPr lang="ar-IQ" dirty="0" err="1" smtClean="0"/>
              <a:t>انواع</a:t>
            </a:r>
            <a:r>
              <a:rPr lang="ar-IQ" dirty="0" smtClean="0"/>
              <a:t> الدراسات اللغوية وهو يقوم على </a:t>
            </a:r>
            <a:r>
              <a:rPr lang="ar-IQ" dirty="0" err="1" smtClean="0"/>
              <a:t>اسس</a:t>
            </a:r>
            <a:r>
              <a:rPr lang="ar-IQ" dirty="0" smtClean="0"/>
              <a:t> نفسية وتربوية ولغوية .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076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/>
              <a:t>فمن </a:t>
            </a:r>
            <a:r>
              <a:rPr lang="ar-IQ" b="1" dirty="0" err="1" smtClean="0"/>
              <a:t>اسسه</a:t>
            </a:r>
            <a:r>
              <a:rPr lang="ar-IQ" b="1" dirty="0" smtClean="0"/>
              <a:t> النفسية :</a:t>
            </a:r>
          </a:p>
          <a:p>
            <a:pPr marL="0" indent="0" algn="just">
              <a:buNone/>
            </a:pPr>
            <a:r>
              <a:rPr lang="ar-IQ" dirty="0" smtClean="0"/>
              <a:t>1-ان فيه تجديداً لنشاط الطلبة ، وبعثاً لشوقهم ، ودفعاً للسأم والملل عنهم وذلك لتنوع العمل وتلوينه .</a:t>
            </a:r>
          </a:p>
          <a:p>
            <a:pPr marL="0" indent="0" algn="just">
              <a:buNone/>
            </a:pPr>
            <a:r>
              <a:rPr lang="ar-IQ" dirty="0" smtClean="0"/>
              <a:t>2-فيه نوع من تكرار الرجوع </a:t>
            </a:r>
            <a:r>
              <a:rPr lang="ar-IQ" dirty="0" err="1" smtClean="0"/>
              <a:t>الى</a:t>
            </a:r>
            <a:r>
              <a:rPr lang="ar-IQ" dirty="0" smtClean="0"/>
              <a:t> الموضوع الواحد ، ولعلاجه من مختلف النواحي ، وفي التكرار تثبيت وزيادة فهم .</a:t>
            </a:r>
          </a:p>
          <a:p>
            <a:pPr marL="0" indent="0" algn="just">
              <a:buNone/>
            </a:pPr>
            <a:r>
              <a:rPr lang="ar-IQ" dirty="0" smtClean="0"/>
              <a:t>3-تقضي النظرية التي يبنى عليها </a:t>
            </a:r>
            <a:r>
              <a:rPr lang="ar-IQ" dirty="0" err="1" smtClean="0"/>
              <a:t>اسلوب</a:t>
            </a:r>
            <a:r>
              <a:rPr lang="ar-IQ" dirty="0" smtClean="0"/>
              <a:t> التكامل في التدريس بفهم الموقف الذي يمثله الموضوع فهماً كلياً </a:t>
            </a:r>
            <a:r>
              <a:rPr lang="ar-IQ" dirty="0" err="1" smtClean="0"/>
              <a:t>اولاً</a:t>
            </a:r>
            <a:r>
              <a:rPr lang="ar-IQ" dirty="0" smtClean="0"/>
              <a:t> ، ثم الانتقال بعد ذلك </a:t>
            </a:r>
            <a:r>
              <a:rPr lang="ar-IQ" dirty="0" err="1" smtClean="0"/>
              <a:t>الى</a:t>
            </a:r>
            <a:r>
              <a:rPr lang="ar-IQ" dirty="0" smtClean="0"/>
              <a:t> فهم </a:t>
            </a:r>
            <a:r>
              <a:rPr lang="ar-IQ" dirty="0" err="1" smtClean="0"/>
              <a:t>الاجزاء</a:t>
            </a:r>
            <a:r>
              <a:rPr lang="ar-IQ" dirty="0" smtClean="0"/>
              <a:t>. وهذا يساير الذهن في ادراك </a:t>
            </a:r>
            <a:r>
              <a:rPr lang="ar-IQ" dirty="0" err="1" smtClean="0"/>
              <a:t>الاشياء</a:t>
            </a:r>
            <a:r>
              <a:rPr lang="ar-IQ" dirty="0" smtClean="0"/>
              <a:t> والمعلومات </a:t>
            </a:r>
          </a:p>
          <a:p>
            <a:pPr marL="0" indent="0" algn="just">
              <a:buNone/>
            </a:pPr>
            <a:r>
              <a:rPr lang="ar-IQ" b="1" dirty="0" smtClean="0"/>
              <a:t>ومن </a:t>
            </a:r>
            <a:r>
              <a:rPr lang="ar-IQ" b="1" dirty="0" err="1" smtClean="0"/>
              <a:t>الاسس</a:t>
            </a:r>
            <a:r>
              <a:rPr lang="ar-IQ" b="1" dirty="0" smtClean="0"/>
              <a:t> التربوية :</a:t>
            </a:r>
          </a:p>
          <a:p>
            <a:pPr marL="0" indent="0" algn="just">
              <a:buNone/>
            </a:pPr>
            <a:r>
              <a:rPr lang="ar-IQ" dirty="0" smtClean="0"/>
              <a:t>1-ان فيه ربطاً وثيقاً بين الوان الدراسات اللغوية .</a:t>
            </a:r>
          </a:p>
          <a:p>
            <a:pPr marL="0" indent="0" algn="just">
              <a:buNone/>
            </a:pPr>
            <a:r>
              <a:rPr lang="ar-IQ" dirty="0" smtClean="0"/>
              <a:t>2-فيه – كذلك – ضمان للنمو اللغوي عند الطلبة نمواً متعادلاً ، ولا يطغى فيه لون على </a:t>
            </a:r>
            <a:r>
              <a:rPr lang="ar-IQ" dirty="0" err="1" smtClean="0"/>
              <a:t>اخر</a:t>
            </a:r>
            <a:r>
              <a:rPr lang="ar-IQ" dirty="0" smtClean="0"/>
              <a:t>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18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dirty="0" err="1" smtClean="0"/>
              <a:t>اما</a:t>
            </a:r>
            <a:r>
              <a:rPr lang="ar-IQ" b="1" dirty="0" smtClean="0"/>
              <a:t> </a:t>
            </a:r>
            <a:r>
              <a:rPr lang="ar-IQ" b="1" dirty="0" err="1" smtClean="0"/>
              <a:t>الاسس</a:t>
            </a:r>
            <a:r>
              <a:rPr lang="ar-IQ" b="1" dirty="0" smtClean="0"/>
              <a:t> اللغوية :</a:t>
            </a:r>
          </a:p>
          <a:p>
            <a:pPr marL="0" indent="0" algn="just">
              <a:buNone/>
            </a:pPr>
            <a:r>
              <a:rPr lang="ar-IQ" dirty="0" smtClean="0"/>
              <a:t>فانه مساير للاستعمال اللغوي ، </a:t>
            </a:r>
            <a:r>
              <a:rPr lang="ar-IQ" dirty="0" err="1" smtClean="0"/>
              <a:t>لاننا</a:t>
            </a:r>
            <a:r>
              <a:rPr lang="ar-IQ" dirty="0" smtClean="0"/>
              <a:t> حين نستعمل اللغة في التعبير الشفوي أو الكتابي </a:t>
            </a:r>
            <a:r>
              <a:rPr lang="ar-IQ" dirty="0" err="1" smtClean="0"/>
              <a:t>انما</a:t>
            </a:r>
            <a:r>
              <a:rPr lang="ar-IQ" dirty="0" smtClean="0"/>
              <a:t> نصدر في كلامنا أو كتابتنا عن ثقافتنا اللغوية وحدة مترابطة ، بمعنى </a:t>
            </a:r>
            <a:r>
              <a:rPr lang="ar-IQ" dirty="0" err="1" smtClean="0"/>
              <a:t>اننا</a:t>
            </a:r>
            <a:r>
              <a:rPr lang="ar-IQ" dirty="0" smtClean="0"/>
              <a:t> لا نستثير القاموس </a:t>
            </a:r>
            <a:r>
              <a:rPr lang="ar-IQ" dirty="0" err="1" smtClean="0"/>
              <a:t>اولاً</a:t>
            </a:r>
            <a:r>
              <a:rPr lang="ar-IQ" dirty="0" smtClean="0"/>
              <a:t> ليمدنا بالمفردات التي نحتاج </a:t>
            </a:r>
            <a:r>
              <a:rPr lang="ar-IQ" dirty="0" err="1" smtClean="0"/>
              <a:t>اليها</a:t>
            </a:r>
            <a:r>
              <a:rPr lang="ar-IQ" dirty="0" smtClean="0"/>
              <a:t> ، ثم نستثير القواعد ، لنفهم كيف نؤلف الجمل ، ونضبط الكلمات ، بل يكون تعبيرنا بصورة سريعة فيها تكامل وارتباط . </a:t>
            </a:r>
          </a:p>
          <a:p>
            <a:pPr marL="0" indent="0" algn="just">
              <a:buNone/>
            </a:pPr>
            <a:r>
              <a:rPr lang="ar-IQ" dirty="0" smtClean="0"/>
              <a:t>	ومادة المنتخب من كتب </a:t>
            </a:r>
            <a:r>
              <a:rPr lang="ar-IQ" dirty="0" err="1" smtClean="0"/>
              <a:t>الادب</a:t>
            </a:r>
            <a:r>
              <a:rPr lang="ar-IQ" dirty="0" smtClean="0"/>
              <a:t> هي مادة جامعة لفروع اللغة العربية كافة ، </a:t>
            </a:r>
            <a:r>
              <a:rPr lang="ar-IQ" dirty="0" err="1" smtClean="0"/>
              <a:t>اذ</a:t>
            </a:r>
            <a:r>
              <a:rPr lang="ar-IQ" dirty="0" smtClean="0"/>
              <a:t> تتخذ النصوص </a:t>
            </a:r>
            <a:r>
              <a:rPr lang="ar-IQ" dirty="0" err="1" smtClean="0"/>
              <a:t>الادبية</a:t>
            </a:r>
            <a:r>
              <a:rPr lang="ar-IQ" dirty="0" smtClean="0"/>
              <a:t> المنتخبة محوراً يدور حوله كل ما يحمله النص من تذوق وتحليل ونقد وبلاغة . فالنص </a:t>
            </a:r>
            <a:r>
              <a:rPr lang="ar-IQ" dirty="0" err="1" smtClean="0"/>
              <a:t>الادبي</a:t>
            </a:r>
            <a:r>
              <a:rPr lang="ar-IQ" dirty="0" smtClean="0"/>
              <a:t> المنتخب يخدم اكثر من فرع من فروع اللغة العربية .</a:t>
            </a:r>
          </a:p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بالنحو :</a:t>
            </a:r>
          </a:p>
          <a:p>
            <a:pPr marL="0" indent="0" algn="just">
              <a:buNone/>
            </a:pPr>
            <a:r>
              <a:rPr lang="ar-IQ" dirty="0" smtClean="0"/>
              <a:t>النص </a:t>
            </a:r>
            <a:r>
              <a:rPr lang="ar-IQ" dirty="0" err="1" smtClean="0"/>
              <a:t>الادبي</a:t>
            </a:r>
            <a:r>
              <a:rPr lang="ar-IQ" dirty="0" smtClean="0"/>
              <a:t> يخدم النحو بالمحافظة على سلامة الضبط لان القطعة </a:t>
            </a:r>
            <a:r>
              <a:rPr lang="ar-IQ" dirty="0" err="1" smtClean="0"/>
              <a:t>الادبية</a:t>
            </a:r>
            <a:r>
              <a:rPr lang="ar-IQ" dirty="0" smtClean="0"/>
              <a:t> قد تشتمل على مفردات القاعدة ، والقطع المساعدة في دروس النحو عبارة عن نصوص </a:t>
            </a:r>
            <a:r>
              <a:rPr lang="ar-IQ" dirty="0" err="1" smtClean="0"/>
              <a:t>ادبية</a:t>
            </a:r>
            <a:r>
              <a:rPr lang="ar-IQ" dirty="0" smtClean="0"/>
              <a:t> تستنبط منها القواعد النحوية .  لذا فالطريقة السديدة في تدريس النحو هي التي تعتمد في اختيار </a:t>
            </a:r>
            <a:r>
              <a:rPr lang="ar-IQ" dirty="0" err="1" smtClean="0"/>
              <a:t>الامثلة</a:t>
            </a:r>
            <a:r>
              <a:rPr lang="ar-IQ" dirty="0" smtClean="0"/>
              <a:t> على النصوص </a:t>
            </a:r>
            <a:r>
              <a:rPr lang="ar-IQ" dirty="0" err="1" smtClean="0"/>
              <a:t>الادبية</a:t>
            </a:r>
            <a:r>
              <a:rPr lang="ar-IQ" dirty="0" smtClean="0"/>
              <a:t> وكذلك التطبيقات النحوية والصرفية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94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</a:t>
            </a:r>
            <a:r>
              <a:rPr lang="ar-IQ" b="1" dirty="0" err="1" smtClean="0"/>
              <a:t>بالاملاء</a:t>
            </a:r>
            <a:r>
              <a:rPr lang="ar-IQ" b="1" dirty="0" smtClean="0"/>
              <a:t> :</a:t>
            </a:r>
          </a:p>
          <a:p>
            <a:pPr marL="0" indent="0" algn="just">
              <a:buNone/>
            </a:pPr>
            <a:r>
              <a:rPr lang="ar-IQ" dirty="0" smtClean="0"/>
              <a:t>من المعروف ان </a:t>
            </a:r>
            <a:r>
              <a:rPr lang="ar-IQ" dirty="0" err="1" smtClean="0"/>
              <a:t>الاملاء</a:t>
            </a:r>
            <a:r>
              <a:rPr lang="ar-IQ" dirty="0" smtClean="0"/>
              <a:t> هو تعليم الطلبة الرسم الصحيح للكلمات ، وتعويدهم الكتابة الصحيحة ، وتدريبهم على رسم الحروف والكلمات بشكل صحيح وسريع وجميل ، ويحملهم </a:t>
            </a:r>
            <a:r>
              <a:rPr lang="ar-IQ" dirty="0" err="1" smtClean="0"/>
              <a:t>ايضاً</a:t>
            </a:r>
            <a:r>
              <a:rPr lang="ar-IQ" dirty="0" smtClean="0"/>
              <a:t> على النظافة والنظام والانتباه .  والنص الجيد يخدم درس </a:t>
            </a:r>
            <a:r>
              <a:rPr lang="ar-IQ" dirty="0" err="1" smtClean="0"/>
              <a:t>الاملاء</a:t>
            </a:r>
            <a:r>
              <a:rPr lang="ar-IQ" dirty="0" smtClean="0"/>
              <a:t> </a:t>
            </a:r>
            <a:r>
              <a:rPr lang="ar-IQ" dirty="0" err="1" smtClean="0"/>
              <a:t>أمنظوراً</a:t>
            </a:r>
            <a:r>
              <a:rPr lang="ar-IQ" dirty="0" smtClean="0"/>
              <a:t> كان </a:t>
            </a:r>
            <a:r>
              <a:rPr lang="ar-IQ" dirty="0" err="1" smtClean="0"/>
              <a:t>ام</a:t>
            </a:r>
            <a:r>
              <a:rPr lang="ar-IQ" dirty="0" smtClean="0"/>
              <a:t> منقولاً لان عين الطالب لا تقع </a:t>
            </a:r>
            <a:r>
              <a:rPr lang="ar-IQ" dirty="0" err="1" smtClean="0"/>
              <a:t>الا</a:t>
            </a:r>
            <a:r>
              <a:rPr lang="ar-IQ" dirty="0" smtClean="0"/>
              <a:t> على الرسم </a:t>
            </a:r>
            <a:r>
              <a:rPr lang="ar-IQ" dirty="0" err="1" smtClean="0"/>
              <a:t>الاملائي</a:t>
            </a:r>
            <a:r>
              <a:rPr lang="ar-IQ" dirty="0" smtClean="0"/>
              <a:t> الصحيح . وبذلك تنتقل </a:t>
            </a:r>
            <a:r>
              <a:rPr lang="ar-IQ" dirty="0" err="1" smtClean="0"/>
              <a:t>الى</a:t>
            </a:r>
            <a:r>
              <a:rPr lang="ar-IQ" dirty="0" smtClean="0"/>
              <a:t> ذهنه الصورة الصحيحة لكتابة الكلمات ، لان الطالب لا يحفظ النصوص شعرها ونثرها فقط ، ولكن يحفظ رسم الكلمات </a:t>
            </a:r>
            <a:r>
              <a:rPr lang="ar-IQ" dirty="0" err="1" smtClean="0"/>
              <a:t>واشكال</a:t>
            </a:r>
            <a:r>
              <a:rPr lang="ar-IQ" dirty="0" smtClean="0"/>
              <a:t> الحروف </a:t>
            </a:r>
            <a:r>
              <a:rPr lang="ar-IQ" dirty="0" err="1" smtClean="0"/>
              <a:t>ايضاً</a:t>
            </a:r>
            <a:r>
              <a:rPr lang="ar-IQ" dirty="0" smtClean="0"/>
              <a:t> . </a:t>
            </a:r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بالخط :</a:t>
            </a:r>
          </a:p>
          <a:p>
            <a:pPr marL="0" indent="0" algn="just">
              <a:buNone/>
            </a:pPr>
            <a:r>
              <a:rPr lang="ar-IQ" dirty="0" smtClean="0"/>
              <a:t>الخط فن يحتاج </a:t>
            </a:r>
            <a:r>
              <a:rPr lang="ar-IQ" dirty="0" err="1" smtClean="0"/>
              <a:t>الى</a:t>
            </a:r>
            <a:r>
              <a:rPr lang="ar-IQ" dirty="0" smtClean="0"/>
              <a:t> مهارة وقدرة على المحاكاة ، ويتضمن ادراك الطالب لما في الخط الحسن من جمال واتساق ، وفي انحناءات والتواءات كل حرف ما يضمن لنا كسب مهارة يدوية عن طريق التمرين والتكرار في محاكاة النماذج الطيبة التي يقدمها له </a:t>
            </a:r>
            <a:r>
              <a:rPr lang="ar-IQ" dirty="0" err="1" smtClean="0"/>
              <a:t>استاذه</a:t>
            </a:r>
            <a:r>
              <a:rPr lang="ar-IQ" dirty="0" smtClean="0"/>
              <a:t> .  والنص الجيد يخدم درس الخط اذا حرص المدرس على تدوين النص بخط جميل ، ففي درس </a:t>
            </a:r>
            <a:r>
              <a:rPr lang="ar-IQ" dirty="0" err="1" smtClean="0"/>
              <a:t>الادب</a:t>
            </a:r>
            <a:r>
              <a:rPr lang="ar-IQ" dirty="0" smtClean="0"/>
              <a:t> مجال واسع لتدريب الطلبة على تحسين خطوطهم .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32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بالقراءة :</a:t>
            </a:r>
          </a:p>
          <a:p>
            <a:pPr marL="0" indent="0" algn="just">
              <a:buNone/>
            </a:pPr>
            <a:r>
              <a:rPr lang="ar-IQ" dirty="0" smtClean="0"/>
              <a:t>القراءة عملية يراد بها </a:t>
            </a:r>
            <a:r>
              <a:rPr lang="ar-IQ" dirty="0" err="1" smtClean="0"/>
              <a:t>ايجاد</a:t>
            </a:r>
            <a:r>
              <a:rPr lang="ar-IQ" dirty="0" smtClean="0"/>
              <a:t> الصلة بين لغة الكلام والرموز الكتابية ، وتتألف لغة الكلام من المعاني </a:t>
            </a:r>
            <a:r>
              <a:rPr lang="ar-IQ" dirty="0" err="1" smtClean="0"/>
              <a:t>والالفاظ</a:t>
            </a:r>
            <a:r>
              <a:rPr lang="ar-IQ" dirty="0" smtClean="0"/>
              <a:t> التي تؤدي هذه المعاني .  ويخدم النص </a:t>
            </a:r>
            <a:r>
              <a:rPr lang="ar-IQ" dirty="0" err="1" smtClean="0"/>
              <a:t>الادبي</a:t>
            </a:r>
            <a:r>
              <a:rPr lang="ar-IQ" dirty="0" smtClean="0"/>
              <a:t> القراءة عن طريق الحرص في قراءته على جودة </a:t>
            </a:r>
            <a:r>
              <a:rPr lang="ar-IQ" dirty="0" err="1" smtClean="0"/>
              <a:t>الاداء</a:t>
            </a:r>
            <a:r>
              <a:rPr lang="ar-IQ" dirty="0" smtClean="0"/>
              <a:t> ، والنطق السليم ، وتمثيل المعنى والفهم والتلخيص واستنباط </a:t>
            </a:r>
            <a:r>
              <a:rPr lang="ar-IQ" dirty="0" err="1" smtClean="0"/>
              <a:t>الافكار</a:t>
            </a:r>
            <a:r>
              <a:rPr lang="ar-IQ" dirty="0" smtClean="0"/>
              <a:t> </a:t>
            </a:r>
            <a:r>
              <a:rPr lang="ar-IQ" dirty="0" err="1" smtClean="0"/>
              <a:t>الاساسية</a:t>
            </a:r>
            <a:r>
              <a:rPr lang="ar-IQ" dirty="0" smtClean="0"/>
              <a:t> . </a:t>
            </a:r>
          </a:p>
          <a:p>
            <a:pPr marL="0" indent="0" algn="just">
              <a:buNone/>
            </a:pPr>
            <a:endParaRPr lang="ar-IQ" dirty="0" smtClean="0"/>
          </a:p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بالبلاغة :</a:t>
            </a:r>
          </a:p>
          <a:p>
            <a:pPr marL="0" indent="0" algn="just">
              <a:buNone/>
            </a:pPr>
            <a:r>
              <a:rPr lang="ar-IQ" dirty="0" smtClean="0"/>
              <a:t>البلاغة في الكلام "مطابقته لمقتضى الحال مع فصاحته".  والبلاغة قوام </a:t>
            </a:r>
            <a:r>
              <a:rPr lang="ar-IQ" dirty="0" err="1" smtClean="0"/>
              <a:t>الادب</a:t>
            </a:r>
            <a:r>
              <a:rPr lang="ar-IQ" dirty="0" smtClean="0"/>
              <a:t> وعنصر تكوينه </a:t>
            </a:r>
            <a:r>
              <a:rPr lang="ar-IQ" dirty="0" err="1" smtClean="0"/>
              <a:t>الاهم</a:t>
            </a:r>
            <a:r>
              <a:rPr lang="ar-IQ" dirty="0" smtClean="0"/>
              <a:t> ، </a:t>
            </a:r>
            <a:r>
              <a:rPr lang="ar-IQ" dirty="0" err="1" smtClean="0"/>
              <a:t>اذ</a:t>
            </a:r>
            <a:r>
              <a:rPr lang="ar-IQ" dirty="0" smtClean="0"/>
              <a:t> </a:t>
            </a:r>
            <a:r>
              <a:rPr lang="ar-IQ" dirty="0" err="1" smtClean="0"/>
              <a:t>انها</a:t>
            </a:r>
            <a:r>
              <a:rPr lang="ar-IQ" dirty="0" smtClean="0"/>
              <a:t> تدور في فلك اللفظ </a:t>
            </a:r>
            <a:r>
              <a:rPr lang="ar-IQ" dirty="0" err="1" smtClean="0"/>
              <a:t>والاسلوب</a:t>
            </a:r>
            <a:r>
              <a:rPr lang="ar-IQ" dirty="0" smtClean="0"/>
              <a:t> والمعنى . </a:t>
            </a:r>
          </a:p>
          <a:p>
            <a:pPr marL="0" indent="0" algn="just">
              <a:buNone/>
            </a:pPr>
            <a:r>
              <a:rPr lang="ar-IQ" dirty="0" smtClean="0"/>
              <a:t>والنص </a:t>
            </a:r>
            <a:r>
              <a:rPr lang="ar-IQ" dirty="0" err="1" smtClean="0"/>
              <a:t>الادبي</a:t>
            </a:r>
            <a:r>
              <a:rPr lang="ar-IQ" dirty="0" smtClean="0"/>
              <a:t> يخدم البلاغة بعد فهمه وتحليله وتذوقه والوقوف على </a:t>
            </a:r>
            <a:r>
              <a:rPr lang="ar-IQ" dirty="0" err="1" smtClean="0"/>
              <a:t>اسرار</a:t>
            </a:r>
            <a:r>
              <a:rPr lang="ar-IQ" dirty="0" smtClean="0"/>
              <a:t> الجمال البلاغي فيه من حيث المعنى وتركيب الكلام ، ومن حيث جمال الصور والمحسنات البديعية فيه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83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بالنقد :</a:t>
            </a:r>
          </a:p>
          <a:p>
            <a:pPr marL="0" indent="0" algn="just">
              <a:buNone/>
            </a:pPr>
            <a:r>
              <a:rPr lang="ar-IQ" dirty="0" smtClean="0"/>
              <a:t>	النقد "هو تقدير النص </a:t>
            </a:r>
            <a:r>
              <a:rPr lang="ar-IQ" dirty="0" err="1" smtClean="0"/>
              <a:t>الادبي</a:t>
            </a:r>
            <a:r>
              <a:rPr lang="ar-IQ" dirty="0" smtClean="0"/>
              <a:t> تقديراً صحيحاً وبيان قيمته في ذاته ، ودرجته </a:t>
            </a:r>
            <a:r>
              <a:rPr lang="ar-IQ" dirty="0" err="1" smtClean="0"/>
              <a:t>الادبية</a:t>
            </a:r>
            <a:r>
              <a:rPr lang="ar-IQ" dirty="0" smtClean="0"/>
              <a:t> بالنسبة </a:t>
            </a:r>
            <a:r>
              <a:rPr lang="ar-IQ" dirty="0" err="1" smtClean="0"/>
              <a:t>الى</a:t>
            </a:r>
            <a:r>
              <a:rPr lang="ar-IQ" dirty="0" smtClean="0"/>
              <a:t> غيره من النصوص ، على ان يكون ذلك مستنداً </a:t>
            </a:r>
            <a:r>
              <a:rPr lang="ar-IQ" dirty="0" err="1" smtClean="0"/>
              <a:t>الى</a:t>
            </a:r>
            <a:r>
              <a:rPr lang="ar-IQ" dirty="0" smtClean="0"/>
              <a:t> الفحص الدقيق ، والموازنة العادلة ، والتمييز المعتمد على المعرفة الصادقة ليكون الحكم </a:t>
            </a:r>
            <a:r>
              <a:rPr lang="ar-IQ" dirty="0" err="1" smtClean="0"/>
              <a:t>انذاك</a:t>
            </a:r>
            <a:r>
              <a:rPr lang="ar-IQ" dirty="0" smtClean="0"/>
              <a:t> قريباً </a:t>
            </a:r>
            <a:r>
              <a:rPr lang="ar-IQ" dirty="0" err="1" smtClean="0"/>
              <a:t>الى</a:t>
            </a:r>
            <a:r>
              <a:rPr lang="ar-IQ" dirty="0" smtClean="0"/>
              <a:t> الصحة </a:t>
            </a:r>
            <a:r>
              <a:rPr lang="ar-IQ" dirty="0" err="1" smtClean="0"/>
              <a:t>الى</a:t>
            </a:r>
            <a:r>
              <a:rPr lang="ar-IQ" dirty="0" smtClean="0"/>
              <a:t> حد ما" . </a:t>
            </a:r>
          </a:p>
          <a:p>
            <a:pPr marL="0" indent="0" algn="just">
              <a:buNone/>
            </a:pPr>
            <a:r>
              <a:rPr lang="ar-IQ" dirty="0" smtClean="0"/>
              <a:t>	والنص </a:t>
            </a:r>
            <a:r>
              <a:rPr lang="ar-IQ" dirty="0" err="1" smtClean="0"/>
              <a:t>الادبي</a:t>
            </a:r>
            <a:r>
              <a:rPr lang="ar-IQ" dirty="0" smtClean="0"/>
              <a:t> يخدم درس النقد بالحكم عليه بالمقارنة مع غيره من </a:t>
            </a:r>
            <a:r>
              <a:rPr lang="ar-IQ" dirty="0" err="1" smtClean="0"/>
              <a:t>الانتاج</a:t>
            </a:r>
            <a:r>
              <a:rPr lang="ar-IQ" dirty="0" smtClean="0"/>
              <a:t> </a:t>
            </a:r>
            <a:r>
              <a:rPr lang="ar-IQ" dirty="0" err="1" smtClean="0"/>
              <a:t>الادبي</a:t>
            </a:r>
            <a:r>
              <a:rPr lang="ar-IQ" dirty="0" smtClean="0"/>
              <a:t> ، ووضعه في مكانه الصحيح في ضوء القواعد البلاغية والحكم على الفكرة والصورة ، وقيمتها </a:t>
            </a:r>
            <a:r>
              <a:rPr lang="ar-IQ" dirty="0" err="1" smtClean="0"/>
              <a:t>واهميتها</a:t>
            </a:r>
            <a:r>
              <a:rPr lang="ar-IQ" dirty="0" smtClean="0"/>
              <a:t> وملاءمتها . وبالحكم على اللفظ ، اختياره وتأثيره وعلاقته بغيره . ومدى مطابقة الكلام للمقام ولمقتضى الحال ، وبالحكم على نجاح </a:t>
            </a:r>
            <a:r>
              <a:rPr lang="ar-IQ" dirty="0" err="1" smtClean="0"/>
              <a:t>الاديب</a:t>
            </a:r>
            <a:r>
              <a:rPr lang="ar-IQ" dirty="0" smtClean="0"/>
              <a:t> في نقل تجربته ومشاعره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الاخرين</a:t>
            </a:r>
            <a:r>
              <a:rPr lang="ar-IQ" dirty="0" smtClean="0"/>
              <a:t> ، وقدرته على التأثير </a:t>
            </a:r>
            <a:r>
              <a:rPr lang="ar-IQ" dirty="0" err="1" smtClean="0"/>
              <a:t>والاقناع</a:t>
            </a:r>
            <a:r>
              <a:rPr lang="ar-IQ" dirty="0" smtClean="0"/>
              <a:t>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596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b="1" dirty="0" smtClean="0"/>
              <a:t>صلة النص </a:t>
            </a:r>
            <a:r>
              <a:rPr lang="ar-IQ" b="1" dirty="0" err="1" smtClean="0"/>
              <a:t>الادبي</a:t>
            </a:r>
            <a:r>
              <a:rPr lang="ar-IQ" b="1" dirty="0" smtClean="0"/>
              <a:t> بالتعبير :</a:t>
            </a:r>
          </a:p>
          <a:p>
            <a:pPr marL="0" indent="0" algn="just">
              <a:buNone/>
            </a:pPr>
            <a:r>
              <a:rPr lang="ar-IQ" dirty="0" smtClean="0"/>
              <a:t>	يخدم النص </a:t>
            </a:r>
            <a:r>
              <a:rPr lang="ar-IQ" dirty="0" err="1" smtClean="0"/>
              <a:t>الادبي</a:t>
            </a:r>
            <a:r>
              <a:rPr lang="ar-IQ" dirty="0" smtClean="0"/>
              <a:t> درس التعبير ، فالتعريف </a:t>
            </a:r>
            <a:r>
              <a:rPr lang="ar-IQ" dirty="0" err="1" smtClean="0"/>
              <a:t>بالاديب</a:t>
            </a:r>
            <a:r>
              <a:rPr lang="ar-IQ" dirty="0" smtClean="0"/>
              <a:t> ، وذكر مناسبة النص ، </a:t>
            </a:r>
            <a:r>
              <a:rPr lang="ar-IQ" dirty="0" err="1" smtClean="0"/>
              <a:t>والاجابة</a:t>
            </a:r>
            <a:r>
              <a:rPr lang="ar-IQ" dirty="0" smtClean="0"/>
              <a:t> عن </a:t>
            </a:r>
            <a:r>
              <a:rPr lang="ar-IQ" dirty="0" err="1" smtClean="0"/>
              <a:t>اسئلته</a:t>
            </a:r>
            <a:r>
              <a:rPr lang="ar-IQ" dirty="0" smtClean="0"/>
              <a:t> ، وشرحه ، وتلخيصه ، كل ذلك يفيد درس التعبير . وتزود النصوص الطالب </a:t>
            </a:r>
            <a:r>
              <a:rPr lang="ar-IQ" dirty="0" err="1" smtClean="0"/>
              <a:t>بالافكار</a:t>
            </a:r>
            <a:r>
              <a:rPr lang="ar-IQ" dirty="0" smtClean="0"/>
              <a:t> </a:t>
            </a:r>
            <a:r>
              <a:rPr lang="ar-IQ" dirty="0" err="1" smtClean="0"/>
              <a:t>والاساليب</a:t>
            </a:r>
            <a:r>
              <a:rPr lang="ar-IQ" dirty="0" smtClean="0"/>
              <a:t> اللغوية التي تعينه على الكتابة بلغة صحيحة خالية من الخطأ . وان الحكم على الطالب من حيث لغته ، وثقافته ، ومعلوماته ، ونحوه ، </a:t>
            </a:r>
            <a:r>
              <a:rPr lang="ar-IQ" dirty="0" err="1" smtClean="0"/>
              <a:t>واملاؤه</a:t>
            </a:r>
            <a:r>
              <a:rPr lang="ar-IQ" dirty="0" smtClean="0"/>
              <a:t> ، </a:t>
            </a:r>
            <a:r>
              <a:rPr lang="ar-IQ" dirty="0" err="1" smtClean="0"/>
              <a:t>واسلوبه</a:t>
            </a:r>
            <a:r>
              <a:rPr lang="ar-IQ" dirty="0" smtClean="0"/>
              <a:t> ، </a:t>
            </a:r>
            <a:r>
              <a:rPr lang="ar-IQ" dirty="0" err="1" smtClean="0"/>
              <a:t>وافكاره</a:t>
            </a:r>
            <a:r>
              <a:rPr lang="ar-IQ" dirty="0" smtClean="0"/>
              <a:t> يكون من خلال تعبيره لان قوة التعبير دليل تفوق الطالب في اللغة العربية ، وضعف التعبير دليل على ضعفه في اللغة .  لذا نجد ان النصوص </a:t>
            </a:r>
            <a:r>
              <a:rPr lang="ar-IQ" dirty="0" err="1" smtClean="0"/>
              <a:t>الادبية</a:t>
            </a:r>
            <a:r>
              <a:rPr lang="ar-IQ" dirty="0" smtClean="0"/>
              <a:t> تصلح لتدريب الطلبة على التعبير الشفوي والكتابي وبغرضيه </a:t>
            </a:r>
            <a:r>
              <a:rPr lang="ar-IQ" dirty="0" err="1" smtClean="0"/>
              <a:t>الاساسيين</a:t>
            </a:r>
            <a:r>
              <a:rPr lang="ar-IQ" dirty="0" smtClean="0"/>
              <a:t> الوظيفي ككتابة التقارير والرسائل وكتب المعاملات الرسمية ، </a:t>
            </a:r>
            <a:r>
              <a:rPr lang="ar-IQ" dirty="0" err="1" smtClean="0"/>
              <a:t>والابداعي</a:t>
            </a:r>
            <a:r>
              <a:rPr lang="ar-IQ" dirty="0" smtClean="0"/>
              <a:t> كالمقالة الوجدانية ، والخطبة ، وقرض الشعر .  وذلك من خلال حث الطلبة على حفظ النصوص الجميلة الجيدة ، والتمرس </a:t>
            </a:r>
            <a:r>
              <a:rPr lang="ar-IQ" dirty="0" err="1" smtClean="0"/>
              <a:t>باثار</a:t>
            </a:r>
            <a:r>
              <a:rPr lang="ar-IQ" dirty="0" smtClean="0"/>
              <a:t> </a:t>
            </a:r>
            <a:r>
              <a:rPr lang="ar-IQ" dirty="0" err="1" smtClean="0"/>
              <a:t>الادباء</a:t>
            </a:r>
            <a:r>
              <a:rPr lang="ar-IQ" dirty="0" smtClean="0"/>
              <a:t> والشعراء ، وحفظ قدر مناسب من القرآن الكريم والحديث النبوي الشريف وحكم الحكماء ، </a:t>
            </a:r>
            <a:r>
              <a:rPr lang="ar-IQ" dirty="0" err="1" smtClean="0"/>
              <a:t>واقوال</a:t>
            </a:r>
            <a:r>
              <a:rPr lang="ar-IQ" dirty="0" smtClean="0"/>
              <a:t> البلغاء ، والعمل على </a:t>
            </a:r>
            <a:r>
              <a:rPr lang="ar-IQ" dirty="0" err="1" smtClean="0"/>
              <a:t>انماء</a:t>
            </a:r>
            <a:r>
              <a:rPr lang="ar-IQ" dirty="0" smtClean="0"/>
              <a:t> الثروة اللغوية من </a:t>
            </a:r>
            <a:r>
              <a:rPr lang="ar-IQ" dirty="0" err="1" smtClean="0"/>
              <a:t>الالفاظ</a:t>
            </a:r>
            <a:r>
              <a:rPr lang="ar-IQ" dirty="0" smtClean="0"/>
              <a:t> </a:t>
            </a:r>
            <a:r>
              <a:rPr lang="ar-IQ" dirty="0" err="1" smtClean="0"/>
              <a:t>والاساليب</a:t>
            </a:r>
            <a:r>
              <a:rPr lang="ar-IQ" dirty="0" smtClean="0"/>
              <a:t> والصور الفنية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932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ان هذه الصلة القوية بين </a:t>
            </a:r>
            <a:r>
              <a:rPr lang="ar-IQ" dirty="0" err="1" smtClean="0"/>
              <a:t>الادب</a:t>
            </a:r>
            <a:r>
              <a:rPr lang="ar-IQ" dirty="0" smtClean="0"/>
              <a:t> وبقية فروع اللغة العربية تستلزم ان يكون انتخاب النصوص </a:t>
            </a:r>
            <a:r>
              <a:rPr lang="ar-IQ" dirty="0" err="1" smtClean="0"/>
              <a:t>الادبية</a:t>
            </a:r>
            <a:r>
              <a:rPr lang="ar-IQ" dirty="0" smtClean="0"/>
              <a:t> من عيون </a:t>
            </a:r>
            <a:r>
              <a:rPr lang="ar-IQ" dirty="0" err="1" smtClean="0"/>
              <a:t>الادب</a:t>
            </a:r>
            <a:r>
              <a:rPr lang="ar-IQ" dirty="0" smtClean="0"/>
              <a:t> شعراً ونثراً في </a:t>
            </a:r>
            <a:r>
              <a:rPr lang="ar-IQ" dirty="0" err="1" smtClean="0"/>
              <a:t>الاغراض</a:t>
            </a:r>
            <a:r>
              <a:rPr lang="ar-IQ" dirty="0" smtClean="0"/>
              <a:t> </a:t>
            </a:r>
            <a:r>
              <a:rPr lang="ar-IQ" dirty="0" err="1" smtClean="0"/>
              <a:t>والالوان</a:t>
            </a:r>
            <a:r>
              <a:rPr lang="ar-IQ" dirty="0" smtClean="0"/>
              <a:t> المختلفة ومن العصور جميعها ، بهدف اطلاع الطلبة عليها ودراستهم لها ، وتدريبهم على محاكاة </a:t>
            </a:r>
            <a:r>
              <a:rPr lang="ar-IQ" dirty="0" err="1" smtClean="0"/>
              <a:t>اساليبها</a:t>
            </a:r>
            <a:r>
              <a:rPr lang="ar-IQ" dirty="0" smtClean="0"/>
              <a:t> وعباراتها ، فذلك من شأنه ان يساعد على سلامة </a:t>
            </a:r>
            <a:r>
              <a:rPr lang="ar-IQ" dirty="0" err="1" smtClean="0"/>
              <a:t>اسلوب</a:t>
            </a:r>
            <a:r>
              <a:rPr lang="ar-IQ" dirty="0" smtClean="0"/>
              <a:t> الطلبة وعباراتهم ، واحياناً قد يتقمص بعضهم </a:t>
            </a:r>
            <a:r>
              <a:rPr lang="ar-IQ" dirty="0" err="1" smtClean="0"/>
              <a:t>الاساليب</a:t>
            </a:r>
            <a:r>
              <a:rPr lang="ar-IQ" dirty="0" smtClean="0"/>
              <a:t> والعبارات نفسها بقصد تقليدها ومحاكاتها . وقد يصبح ذا </a:t>
            </a:r>
            <a:r>
              <a:rPr lang="ar-IQ" dirty="0" err="1" smtClean="0"/>
              <a:t>اسلوب</a:t>
            </a:r>
            <a:r>
              <a:rPr lang="ar-IQ" dirty="0" smtClean="0"/>
              <a:t> خاص به ، يتميز به بنثره وشعره.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062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>المحاضرة </a:t>
            </a:r>
            <a:r>
              <a:rPr lang="ar-IQ" dirty="0" err="1" smtClean="0"/>
              <a:t>الاولى</a:t>
            </a: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>أهمية اللغة واللغة العربية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2300" dirty="0" smtClean="0"/>
              <a:t> اللغة كما عرفها ابن جنِّي ( ت 392 ) : أصوات يُعبِّرُ بها كلُّ قوم عن أغراضهم .</a:t>
            </a:r>
          </a:p>
          <a:p>
            <a:pPr marL="0" indent="0" algn="just">
              <a:buNone/>
            </a:pPr>
            <a:r>
              <a:rPr lang="ar-IQ" sz="2300" dirty="0" smtClean="0"/>
              <a:t>         ويمكن تحديد مفهوم اللغة بأنها نظام صوتي رمزي ، ذو مضامين محددة ، تتفق عليها جماعة معينة ، ويستخدمه أفرادها في التفكير والتعبير والاتصال فيما بينهم .</a:t>
            </a:r>
          </a:p>
          <a:p>
            <a:pPr marL="0" indent="0" algn="just">
              <a:buNone/>
            </a:pPr>
            <a:r>
              <a:rPr lang="ar-IQ" sz="2300" dirty="0" smtClean="0"/>
              <a:t>        واللغات كلُّها ملكات شبيهة بالصناعة ، إذ هي ملكات في اللسان للعبارة عن المعاني وجودتها وقصورها بحسب تمام الملكة أو نقصانها ، وليس ذلك بالنظر إلى المفردات وإنما بالنظر إلى التراكيب ، فإذا حصلت الملكة التامة في تركيب الألفاظ المفردة للتعبير بها عن المعاني المقصودة ، ومراعاة التأليف الذي يُطبِّقُ الكلام على مقتضى الحال ، بلغ المُتكلِّم حينئذٍ الغاية من إفادة </a:t>
            </a:r>
            <a:r>
              <a:rPr lang="ar-IQ" sz="2300" dirty="0" err="1" smtClean="0"/>
              <a:t>مقصوده</a:t>
            </a:r>
            <a:r>
              <a:rPr lang="ar-IQ" sz="2300" dirty="0" smtClean="0"/>
              <a:t> للسامع .</a:t>
            </a:r>
          </a:p>
          <a:p>
            <a:pPr marL="0" indent="0" algn="just">
              <a:buNone/>
            </a:pPr>
            <a:r>
              <a:rPr lang="ar-IQ" sz="2300" dirty="0" smtClean="0"/>
              <a:t>        واللغة هي إحدى آيات الله : وَمِنْ آيَاتِهِ خَلْقُ السَّمَاوَاتِ وَالْأَرْضِ وَاخْتِلَافُ أَلْسِنَتِكُمْ وَأَلْوَانِكُمْ إِنَّ فِي ذَلِكَ لَآيَاتٍ لِّلْعَالِمِينَ   وهي تعبير مدهش عن قدرة الله التي لا تتناهى ، فنواة اللغة هي صوت الإنسان وأعضاؤه النطقية .</a:t>
            </a:r>
          </a:p>
          <a:p>
            <a:pPr marL="0" indent="0" algn="just">
              <a:buNone/>
            </a:pPr>
            <a:endParaRPr lang="ar-IQ" sz="2300" dirty="0"/>
          </a:p>
        </p:txBody>
      </p:sp>
    </p:spTree>
    <p:extLst>
      <p:ext uri="{BB962C8B-B14F-4D97-AF65-F5344CB8AC3E}">
        <p14:creationId xmlns:p14="http://schemas.microsoft.com/office/powerpoint/2010/main" val="21348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وإنّ للغة أيّة لغة أهميّة كبرى من الناحية الثقافية خاصة ، فهي وسيلة التفاهم ووسيلة التعلُّم ، وتحصيل الثقافات ، وهي أداة نقل الأفكار ، بل هي أداة التفكير والحس والشعور ، ويجب القول : إنّ اللغة لأية أُمّة هي الرابط التاريخي الذي يشد أبناءها إليها ، ويُعزز في نفوسهم شرف الانتماء . فهم يتعاملون بها في تبادل الأحاسيس والمشاعر وهي بحق أهم المكونات لهيكل الأمة ، والمرتبطة عضويّا بحياتها .   </a:t>
            </a:r>
          </a:p>
          <a:p>
            <a:pPr marL="0" indent="0" algn="just">
              <a:buNone/>
            </a:pPr>
            <a:r>
              <a:rPr lang="ar-IQ" dirty="0" smtClean="0"/>
              <a:t>        واللغة هي احدى مقوّمات الأمة ومَعْلَم من معالم عزِّها ومفاخرها ، وهي المرآة الصادقة التي تعكس حياة الأمة الفكريّة والأدبية والاجتماعية والثقافية في مختلف العصور ، وهي سجلٌّ أمين لتطوراتها السياسية والاجتماعية . 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145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048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 واللغة العربية هي لغة العروبة والإسلام ، وأعظم مقومات القومية العربية ، وهي لغة  حية قوية ، عاشت دهرها في تطور ونماء واتسعت لكثير من الألفاظ الفارسية ، والهندية ، واليونانية وغيرها ، وفي القرون الوسطى كانت المؤلفات العربية في الفلسفة والطب ، والعلوم الرياضية وغيرها مراجع للأوربيين ، وكانت اللغة العربية أداة التفكير ونشر الثقافة في بلاد الأندلس ، التي أشرقت منها الحضارة على أوربه ، فبددت ظلماتها ، وقشعت عنها سحب الجهالة ، ودفعتها إلى التطور والنهوض . وفي العصور الحديثة تهيأت للغة عوامل جديدة للتطور والتقدم ؛ فقد ارتقت الصحافة ، وانتشر التعليم ، وأنشئت مجامع اللغة العربية ، وهي الآن اللغة الرسمية في جميع الأقطار العربية الشقيقة ، ولغة التفاهم بين جميع الشعوب العربية ، وأنها لغة التعليم في جميع المدارس والمعاهد وأكثر الكليات الجامعية ، وهي ــ كذلك ــ لغة الصحافة ، والإذاعة والقضاء ، والتأليف ، في البلاد العربية . وقد </a:t>
            </a:r>
            <a:r>
              <a:rPr lang="ar-IQ" dirty="0" err="1" smtClean="0"/>
              <a:t>اصبحت</a:t>
            </a:r>
            <a:r>
              <a:rPr lang="ar-IQ" dirty="0" smtClean="0"/>
              <a:t> اللغة العربية احدى اللغات الرسمية ، في المحافل والمؤتمرات والاجتماعات الدولية . إذن فمن حق اللغة علينا أن نخلص لها ، وأنْ نبذل الجهود لرفع شأنها ، وسيادتها في المجتمع العربي ، ومن حقها في الميدان التعليمي أنْ نوليها اكبر قسط من العناية ، وألاّ نضن عليها بالجهد والوقت 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0487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16632"/>
            <a:ext cx="8568952" cy="63367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واللغة العربية هي اللسان القومي لشعوب الوطن العربي من وادي الرافدين في قلب الشرق الآسيوي إلى وادي النيل وأقطار المغرب الممتدّة على طول الشمال الإفريقي إلى ساحل المحيط الأطلسي . ومهما تختلف اللهجات المحلية لهذه الأقطار ، </a:t>
            </a:r>
            <a:r>
              <a:rPr lang="ar-IQ" dirty="0" err="1" smtClean="0"/>
              <a:t>فانّها</a:t>
            </a:r>
            <a:r>
              <a:rPr lang="ar-IQ" dirty="0" smtClean="0"/>
              <a:t> لا تعرف غير العربية لساناً قوميّا ، ووسيلة تفاهم مشترك ، وأداة اتصال فكري عبر الحدود والمسافات . ومهما يعرف التاريخ من أواصر قربى ونسب وجوار ، كانت بين أقطار هذا الوطن من قديم الزمان فالذي لاشك فيه هو أنها بدأت بالإسلام تاريخها المشترك </a:t>
            </a:r>
            <a:r>
              <a:rPr lang="ar-IQ" dirty="0" err="1" smtClean="0"/>
              <a:t>وقوميتها</a:t>
            </a:r>
            <a:r>
              <a:rPr lang="ar-IQ" dirty="0" smtClean="0"/>
              <a:t> الجامعة ولسانها الموحّد .</a:t>
            </a:r>
          </a:p>
          <a:p>
            <a:pPr marL="0" indent="0" algn="just">
              <a:buNone/>
            </a:pPr>
            <a:r>
              <a:rPr lang="ar-IQ" dirty="0" smtClean="0"/>
              <a:t>        واللغة العربية هي لغة العروبة والإسلام ، وأعظم مقومات بقاء الأمة العربية وهي لغة حيّة وقوية عاشت دهرها في تطوّر ونماء ، إذ شرّفها الله بأن جعلها لغة القرآن الكريم ، فسَمَتْ منزلتها ، وارتفع شأنها . ومن حقِّ لغتنا علينا أنْ نخلص لها ، وأنْ نبذل الجهود الجبّارة لحمايتها من عوادي الزمن ، حتّى تجتاز كل ما يعترضها من صعاب ، فنحارب كل من ينحدر بها إلى العاميّة الركيكة ، ونسعى إلى إقناع ( </a:t>
            </a:r>
            <a:r>
              <a:rPr lang="ar-IQ" dirty="0" err="1" smtClean="0"/>
              <a:t>المتفرنجين</a:t>
            </a:r>
            <a:r>
              <a:rPr lang="ar-IQ" dirty="0" smtClean="0"/>
              <a:t> ) من أبناء جلدتنا الذين يؤثرون الرطانة بغيرها ، للعودة إلى المنهل العذب الصافي ؛ لأن في حياة اللغة وقوّتها وازدهارها تكمن قوّة الأمة وأسباب خلودها ومجدها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003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12068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ar-IQ" dirty="0" smtClean="0"/>
              <a:t> فانّ لغة نزل بها القرآن الكريم واحتوت معانيه ، وفسّرت محكمه ، ووضّحت </a:t>
            </a:r>
            <a:r>
              <a:rPr lang="ar-IQ" dirty="0" err="1" smtClean="0"/>
              <a:t>متشابهه</a:t>
            </a:r>
            <a:r>
              <a:rPr lang="ar-IQ" dirty="0" smtClean="0"/>
              <a:t> لجديرة بالعناية ، ويُزاد على ذلك أن لغة هذه مكانتها لحريّة بالدراسة لمعرفة كنهها وسبر غورها . ولا يكون ذلك إلاّ بتعليمها بطرائق وأساليب و( استراتيجيات ) تليق بمنزلتها .</a:t>
            </a:r>
          </a:p>
          <a:p>
            <a:pPr marL="0" indent="0" algn="just">
              <a:buNone/>
            </a:pPr>
            <a:r>
              <a:rPr lang="ar-IQ" dirty="0" smtClean="0"/>
              <a:t>         فاللغة العربية ليست أغنى لغات العالم وأكثرها ثراء ، لكنها قبل هذا وبعده أعرق لغة عرفتها البشرية ، يدلنا على قدمها ما نقله ابن عساكر في تاريخه عن ابن عباس رضي الله عنهما من حديث رسول الله بان لغة آدم ـ عليه السلام ـ في الجنّة كانت العربية ، التي هي أيضا لسان الله يوم القيامة لقوله عليه الصلاة والسلام تعلّموا العربية وعلّموها الناس ؛ فإنها لسان الله يوم القيامة . </a:t>
            </a:r>
          </a:p>
          <a:p>
            <a:pPr marL="0" indent="0" algn="just">
              <a:buNone/>
            </a:pPr>
            <a:r>
              <a:rPr lang="ar-IQ" dirty="0" smtClean="0"/>
              <a:t>        وتتنوّع علوم العربية وتتعدد ، ويحتاج إليها أهل الإسلام حاجة أكيدة ، لعلاقة تلك العلوم بفهم كتاب الله ، الذي نزل به الروح الأمين على قلب محمد  ، ليكون من المنذرين بلسان عربي مبين ، ولعلاقتها بفهم نصوص الحديث النبوي الشريف ، الذي نطق به أفصح من نطق بالضاد ، وابلغ من قال أنا عربي من العباد . واللغة التي تُعبِّر عن شتى جوانب الحياة ، وتحقق عملية الاتصال هي دليل الحضارة المتقدمة . </a:t>
            </a:r>
          </a:p>
          <a:p>
            <a:pPr marL="0" indent="0" algn="just">
              <a:buNone/>
            </a:pPr>
            <a:r>
              <a:rPr lang="ar-IQ" dirty="0" smtClean="0"/>
              <a:t>والأدب الحقيقي لهذه اللغة هو الأدب المرتبط بالمجتمع . نافذة لماضيه ورؤية لحاضره ، </a:t>
            </a:r>
            <a:r>
              <a:rPr lang="ar-IQ" dirty="0" err="1" smtClean="0"/>
              <a:t>واطلالة</a:t>
            </a:r>
            <a:r>
              <a:rPr lang="ar-IQ" dirty="0" smtClean="0"/>
              <a:t> على مستقبله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238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IQ" b="1" dirty="0" smtClean="0"/>
              <a:t>المنتخب من </a:t>
            </a:r>
            <a:r>
              <a:rPr lang="ar-IQ" b="1" dirty="0" err="1" smtClean="0"/>
              <a:t>الادب</a:t>
            </a:r>
            <a:r>
              <a:rPr lang="ar-IQ" b="1" dirty="0" smtClean="0"/>
              <a:t> تعريفه (لغة واصطلاحاً) :</a:t>
            </a:r>
          </a:p>
          <a:p>
            <a:pPr marL="0" indent="0" algn="just">
              <a:buNone/>
            </a:pPr>
            <a:r>
              <a:rPr lang="ar-IQ" b="1" dirty="0" smtClean="0"/>
              <a:t>* المنتخب :</a:t>
            </a:r>
          </a:p>
          <a:p>
            <a:pPr marL="0" indent="0" algn="just">
              <a:buNone/>
            </a:pPr>
            <a:r>
              <a:rPr lang="ar-IQ" b="1" dirty="0" smtClean="0"/>
              <a:t>التعريف اللغوي للمنتخب :</a:t>
            </a:r>
          </a:p>
          <a:p>
            <a:pPr marL="0" indent="0" algn="just">
              <a:buNone/>
            </a:pPr>
            <a:r>
              <a:rPr lang="ar-IQ" dirty="0" smtClean="0"/>
              <a:t>1- " </a:t>
            </a:r>
            <a:r>
              <a:rPr lang="ar-IQ" b="1" dirty="0" smtClean="0"/>
              <a:t>الانتخابُ</a:t>
            </a:r>
            <a:r>
              <a:rPr lang="ar-IQ" dirty="0" smtClean="0"/>
              <a:t> : الاختيارُ والانتقاء ؛ ومنه النُّخَبةُ ، وهم الجماعة تُخْتارُ من الرجال ، فتُنْتَزَعُ منهم . وفي حديث عليّ ، عليه السلام ، وقيل عُمَر : وخَرَجْنا في النُّخْبةِ ؛ النُّخْبة ، بالضم : المُنْتَخَبُون من الناس ، </a:t>
            </a:r>
            <a:r>
              <a:rPr lang="ar-IQ" dirty="0" err="1" smtClean="0"/>
              <a:t>المُنْتَقَوْن</a:t>
            </a:r>
            <a:r>
              <a:rPr lang="ar-IQ" dirty="0" smtClean="0"/>
              <a:t> ..." .</a:t>
            </a:r>
          </a:p>
          <a:p>
            <a:pPr marL="0" indent="0" algn="just">
              <a:buNone/>
            </a:pPr>
            <a:r>
              <a:rPr lang="ar-IQ" dirty="0" smtClean="0"/>
              <a:t>2- " مَن أُعْطي الصوت في الانتخاب . و - مَن نال أكثر الأصوات فكان هو المُخْتار ".</a:t>
            </a:r>
          </a:p>
          <a:p>
            <a:pPr marL="0" indent="0" algn="just">
              <a:buNone/>
            </a:pPr>
            <a:r>
              <a:rPr lang="ar-IQ" b="1" dirty="0" smtClean="0"/>
              <a:t>* الأدب : </a:t>
            </a:r>
          </a:p>
          <a:p>
            <a:pPr marL="0" indent="0" algn="just">
              <a:buNone/>
            </a:pPr>
            <a:r>
              <a:rPr lang="ar-IQ" b="1" dirty="0" smtClean="0"/>
              <a:t>- التعريف اللغوي للأدب :</a:t>
            </a:r>
          </a:p>
          <a:p>
            <a:pPr marL="0" indent="0" algn="just">
              <a:buNone/>
            </a:pPr>
            <a:r>
              <a:rPr lang="ar-IQ" dirty="0" smtClean="0"/>
              <a:t>1- أدب : آدبُ : الذي يَتَأدَّبُ به الأديبُ من الناس ؛ سُمّيَ أَدَباً لأنه </a:t>
            </a:r>
            <a:r>
              <a:rPr lang="ar-IQ" dirty="0" err="1" smtClean="0"/>
              <a:t>يَأدِبُ</a:t>
            </a:r>
            <a:r>
              <a:rPr lang="ar-IQ" dirty="0" smtClean="0"/>
              <a:t> الناسَ إلى المَحامِد ، ويَنْهاهم عن المَقابِح . وأَصل الأَدب الدّعاءُ ، ومنه قيل للصّنيع يُدْعَى إليه الناسُ : مَدْعاةٌ ومَأْدُبَةٌ ... .</a:t>
            </a:r>
          </a:p>
          <a:p>
            <a:pPr marL="0" indent="0" algn="just">
              <a:buNone/>
            </a:pPr>
            <a:r>
              <a:rPr lang="ar-IQ" dirty="0" smtClean="0"/>
              <a:t>2 - رياضة النفس بالتعليم والتهذيب على ما ينبغي . و - جملة ما ينبغي لذي الصناعة أو الفن أن يتمسك به ، كأدب القاضي ، وأدب الكاتب . و - الجميل من النّظم والنّثر . و - كل ما أنتجه العقل الإنساني من ضروب المعرفة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627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b="1" dirty="0" smtClean="0"/>
              <a:t>- التعريف الاصطلاحي للأدب :</a:t>
            </a:r>
          </a:p>
          <a:p>
            <a:pPr marL="0" indent="0" algn="just">
              <a:buNone/>
            </a:pPr>
            <a:r>
              <a:rPr lang="ar-IQ" dirty="0" smtClean="0"/>
              <a:t>1- عرفه حسين: بأنّه : مأثور الكلام نظما ونثرا وما يتصل به من هذه العلوم والفنون التي تعين على فهمه من ناحية وتذوقه من ناحية أخرى . </a:t>
            </a:r>
          </a:p>
          <a:p>
            <a:pPr marL="0" indent="0" algn="just">
              <a:buNone/>
            </a:pPr>
            <a:r>
              <a:rPr lang="ar-IQ" dirty="0" smtClean="0"/>
              <a:t>2- عرّفه ابن خلدون : بقوله " وإنما المقصود منه عند أهل اللسان ثمرته ، وهي الإجادة في فني المنظوم والمنثور ، على أساليب العرب ومناحيهم " . </a:t>
            </a:r>
          </a:p>
          <a:p>
            <a:pPr marL="0" indent="0" algn="just">
              <a:buNone/>
            </a:pPr>
            <a:r>
              <a:rPr lang="ar-IQ" b="1" dirty="0" smtClean="0"/>
              <a:t>- التعريف الاصطلاحي للمنتخب من الأدب :</a:t>
            </a:r>
          </a:p>
          <a:p>
            <a:pPr marL="0" indent="0" algn="just">
              <a:buNone/>
            </a:pPr>
            <a:r>
              <a:rPr lang="ar-IQ" dirty="0" smtClean="0"/>
              <a:t>عرفته المسعودي : بأنه :  نصوص أدبية منتخبة مودعة في منتخبات من كتب الأدب يمكن من خلال دراستها تنمية مهارات الطلبة اللغوية ، والفكرية ، والتعبيرية ،</a:t>
            </a:r>
            <a:r>
              <a:rPr lang="ar-IQ" dirty="0" err="1" smtClean="0"/>
              <a:t>والتذوقية</a:t>
            </a:r>
            <a:r>
              <a:rPr lang="ar-IQ" dirty="0" smtClean="0"/>
              <a:t> تنمية مبنية على التعمق لمعرفة مواطن الجمال فيها مما من شأنها أن تُهذب النفس ، وتثقف العقل ، وتقوّم اللسان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274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r-IQ" b="1" dirty="0" smtClean="0"/>
              <a:t>أهداف تدريس مادة المنتخب من كتب الأدب :</a:t>
            </a:r>
          </a:p>
          <a:p>
            <a:pPr marL="0" indent="0" algn="just">
              <a:buNone/>
            </a:pPr>
            <a:r>
              <a:rPr lang="ar-IQ" dirty="0" smtClean="0"/>
              <a:t>1- زيادة قدرة الطلبة على تذوق الجمال في النص المقروء .</a:t>
            </a:r>
          </a:p>
          <a:p>
            <a:pPr marL="0" indent="0" algn="just">
              <a:buNone/>
            </a:pPr>
            <a:r>
              <a:rPr lang="ar-IQ" dirty="0" smtClean="0"/>
              <a:t>2- تنمية قدرة الطلبة على التعبير عن المعاني والأفكار .</a:t>
            </a:r>
          </a:p>
          <a:p>
            <a:pPr marL="0" indent="0" algn="just">
              <a:buNone/>
            </a:pPr>
            <a:r>
              <a:rPr lang="ar-IQ" dirty="0" smtClean="0"/>
              <a:t>3- تنمية قدرة الطلبة على بناء الأفكار وتسلسلها وترابطها منطقيا .</a:t>
            </a:r>
          </a:p>
          <a:p>
            <a:pPr marL="0" indent="0" algn="just">
              <a:buNone/>
            </a:pPr>
            <a:r>
              <a:rPr lang="ar-IQ" dirty="0" smtClean="0"/>
              <a:t>4- تمكين الطلبة من استعمال ذخيرتهم اللغوية في التعبير الواضح السليم .</a:t>
            </a:r>
          </a:p>
          <a:p>
            <a:pPr marL="0" indent="0" algn="just">
              <a:buNone/>
            </a:pPr>
            <a:r>
              <a:rPr lang="ar-IQ" dirty="0" smtClean="0"/>
              <a:t>5- تمكين الطلبة من توخي المعاني الجديدة في التعبير .</a:t>
            </a:r>
          </a:p>
          <a:p>
            <a:pPr marL="0" indent="0" algn="just">
              <a:buNone/>
            </a:pPr>
            <a:r>
              <a:rPr lang="ar-IQ" dirty="0" smtClean="0"/>
              <a:t>6- تمكين الطلبة من التعبير عن أفكارهم وعواطفهم ليتجاوزوا التعبير المباشر إلى التعبير الفني المجازي .</a:t>
            </a:r>
          </a:p>
          <a:p>
            <a:pPr marL="0" indent="0" algn="just">
              <a:buNone/>
            </a:pPr>
            <a:r>
              <a:rPr lang="ar-IQ" dirty="0" smtClean="0"/>
              <a:t>7- تمكين الطلبة من حرية الرأي وإكسابهم الجرأة في إبداء الرأي وإنضاج الأفكار.</a:t>
            </a:r>
          </a:p>
          <a:p>
            <a:pPr marL="0" indent="0" algn="just">
              <a:buNone/>
            </a:pPr>
            <a:r>
              <a:rPr lang="ar-IQ" dirty="0" smtClean="0"/>
              <a:t>8- زيادة قدرة الطلبة على التحليل والنقد وتشجيعهم على المناقشة والمناظرة .</a:t>
            </a:r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75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686</TotalTime>
  <Words>2116</Words>
  <Application>Microsoft Office PowerPoint</Application>
  <PresentationFormat>عرض على الشاشة (3:4)‏</PresentationFormat>
  <Paragraphs>76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وافر</vt:lpstr>
      <vt:lpstr>محاضرات في المنتخب من الادب </vt:lpstr>
      <vt:lpstr>المحاضرة الاولى  أهمية اللغة واللغة العربية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المنتخب من الادب</dc:title>
  <dc:creator>DR.Ahmed Saker 2o1O</dc:creator>
  <cp:lastModifiedBy>DR.Ahmed Saker 2o1O</cp:lastModifiedBy>
  <cp:revision>7</cp:revision>
  <dcterms:created xsi:type="dcterms:W3CDTF">2018-12-11T18:25:28Z</dcterms:created>
  <dcterms:modified xsi:type="dcterms:W3CDTF">2018-12-12T17:00:53Z</dcterms:modified>
</cp:coreProperties>
</file>